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notesMasterIdLst>
    <p:notesMasterId r:id="rId22"/>
  </p:notesMasterIdLst>
  <p:sldIdLst>
    <p:sldId id="742" r:id="rId2"/>
    <p:sldId id="340" r:id="rId3"/>
    <p:sldId id="746" r:id="rId4"/>
    <p:sldId id="760" r:id="rId5"/>
    <p:sldId id="752" r:id="rId6"/>
    <p:sldId id="767" r:id="rId7"/>
    <p:sldId id="749" r:id="rId8"/>
    <p:sldId id="470" r:id="rId9"/>
    <p:sldId id="761" r:id="rId10"/>
    <p:sldId id="764" r:id="rId11"/>
    <p:sldId id="769" r:id="rId12"/>
    <p:sldId id="753" r:id="rId13"/>
    <p:sldId id="763" r:id="rId14"/>
    <p:sldId id="756" r:id="rId15"/>
    <p:sldId id="765" r:id="rId16"/>
    <p:sldId id="766" r:id="rId17"/>
    <p:sldId id="762" r:id="rId18"/>
    <p:sldId id="743" r:id="rId19"/>
    <p:sldId id="770" r:id="rId20"/>
    <p:sldId id="759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931"/>
    <a:srgbClr val="EA9999"/>
    <a:srgbClr val="F11F3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BF2AF-C554-1A46-91D9-1A4C2BA33A2B}" v="8" dt="2023-10-27T03:39:47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90" autoAdjust="0"/>
    <p:restoredTop sz="94660"/>
  </p:normalViewPr>
  <p:slideViewPr>
    <p:cSldViewPr snapToGrid="0">
      <p:cViewPr>
        <p:scale>
          <a:sx n="159" d="100"/>
          <a:sy n="159" d="100"/>
        </p:scale>
        <p:origin x="-1328" y="-472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ng Son" userId="34bc83f1e7445c2b" providerId="LiveId" clId="{4B9BF2AF-C554-1A46-91D9-1A4C2BA33A2B}"/>
    <pc:docChg chg="undo custSel addSld modSld">
      <pc:chgData name="Tung Son" userId="34bc83f1e7445c2b" providerId="LiveId" clId="{4B9BF2AF-C554-1A46-91D9-1A4C2BA33A2B}" dt="2023-10-27T03:41:34.421" v="537" actId="1076"/>
      <pc:docMkLst>
        <pc:docMk/>
      </pc:docMkLst>
      <pc:sldChg chg="addSp delSp modSp mod">
        <pc:chgData name="Tung Son" userId="34bc83f1e7445c2b" providerId="LiveId" clId="{4B9BF2AF-C554-1A46-91D9-1A4C2BA33A2B}" dt="2023-10-27T03:36:23.807" v="178" actId="1076"/>
        <pc:sldMkLst>
          <pc:docMk/>
          <pc:sldMk cId="4178205372" sldId="743"/>
        </pc:sldMkLst>
        <pc:spChg chg="add del mod">
          <ac:chgData name="Tung Son" userId="34bc83f1e7445c2b" providerId="LiveId" clId="{4B9BF2AF-C554-1A46-91D9-1A4C2BA33A2B}" dt="2023-10-27T02:48:31.308" v="31" actId="478"/>
          <ac:spMkLst>
            <pc:docMk/>
            <pc:sldMk cId="4178205372" sldId="743"/>
            <ac:spMk id="2" creationId="{485278D8-3664-A0B4-F05F-7B8127CD48D7}"/>
          </ac:spMkLst>
        </pc:spChg>
        <pc:spChg chg="mod">
          <ac:chgData name="Tung Son" userId="34bc83f1e7445c2b" providerId="LiveId" clId="{4B9BF2AF-C554-1A46-91D9-1A4C2BA33A2B}" dt="2023-10-27T02:48:28.870" v="29" actId="1076"/>
          <ac:spMkLst>
            <pc:docMk/>
            <pc:sldMk cId="4178205372" sldId="743"/>
            <ac:spMk id="9" creationId="{EF576E3F-B939-962A-1F9B-8D8D49A659C8}"/>
          </ac:spMkLst>
        </pc:spChg>
        <pc:picChg chg="add mod">
          <ac:chgData name="Tung Son" userId="34bc83f1e7445c2b" providerId="LiveId" clId="{4B9BF2AF-C554-1A46-91D9-1A4C2BA33A2B}" dt="2023-10-27T03:36:23.807" v="178" actId="1076"/>
          <ac:picMkLst>
            <pc:docMk/>
            <pc:sldMk cId="4178205372" sldId="743"/>
            <ac:picMk id="4" creationId="{7CC6049F-185C-15C1-789E-E74D7A49A796}"/>
          </ac:picMkLst>
        </pc:picChg>
        <pc:picChg chg="del">
          <ac:chgData name="Tung Son" userId="34bc83f1e7445c2b" providerId="LiveId" clId="{4B9BF2AF-C554-1A46-91D9-1A4C2BA33A2B}" dt="2023-10-27T03:36:13.462" v="174" actId="478"/>
          <ac:picMkLst>
            <pc:docMk/>
            <pc:sldMk cId="4178205372" sldId="743"/>
            <ac:picMk id="6" creationId="{10AA3CB9-C227-854C-07C2-6631400889DD}"/>
          </ac:picMkLst>
        </pc:picChg>
      </pc:sldChg>
      <pc:sldChg chg="modSp mod">
        <pc:chgData name="Tung Son" userId="34bc83f1e7445c2b" providerId="LiveId" clId="{4B9BF2AF-C554-1A46-91D9-1A4C2BA33A2B}" dt="2023-10-27T02:56:47.471" v="173" actId="1076"/>
        <pc:sldMkLst>
          <pc:docMk/>
          <pc:sldMk cId="2471946664" sldId="761"/>
        </pc:sldMkLst>
        <pc:spChg chg="mod">
          <ac:chgData name="Tung Son" userId="34bc83f1e7445c2b" providerId="LiveId" clId="{4B9BF2AF-C554-1A46-91D9-1A4C2BA33A2B}" dt="2023-10-27T02:56:47.471" v="173" actId="1076"/>
          <ac:spMkLst>
            <pc:docMk/>
            <pc:sldMk cId="2471946664" sldId="761"/>
            <ac:spMk id="7" creationId="{D48C34A7-583D-2399-304B-E76AE3C8DBCF}"/>
          </ac:spMkLst>
        </pc:spChg>
        <pc:graphicFrameChg chg="mod">
          <ac:chgData name="Tung Son" userId="34bc83f1e7445c2b" providerId="LiveId" clId="{4B9BF2AF-C554-1A46-91D9-1A4C2BA33A2B}" dt="2023-10-27T02:56:47.471" v="173" actId="1076"/>
          <ac:graphicFrameMkLst>
            <pc:docMk/>
            <pc:sldMk cId="2471946664" sldId="761"/>
            <ac:graphicFrameMk id="2" creationId="{CC65E2DF-1DB5-4F5B-3257-FA0D5BEDFFEF}"/>
          </ac:graphicFrameMkLst>
        </pc:graphicFrameChg>
      </pc:sldChg>
      <pc:sldChg chg="addSp delSp modSp new mod setBg">
        <pc:chgData name="Tung Son" userId="34bc83f1e7445c2b" providerId="LiveId" clId="{4B9BF2AF-C554-1A46-91D9-1A4C2BA33A2B}" dt="2023-10-27T03:41:34.421" v="537" actId="1076"/>
        <pc:sldMkLst>
          <pc:docMk/>
          <pc:sldMk cId="3748055895" sldId="770"/>
        </pc:sldMkLst>
        <pc:spChg chg="add mod">
          <ac:chgData name="Tung Son" userId="34bc83f1e7445c2b" providerId="LiveId" clId="{4B9BF2AF-C554-1A46-91D9-1A4C2BA33A2B}" dt="2023-10-27T02:53:52.033" v="50" actId="26606"/>
          <ac:spMkLst>
            <pc:docMk/>
            <pc:sldMk cId="3748055895" sldId="770"/>
            <ac:spMk id="2" creationId="{127967DA-3AD2-DE52-53E7-A0B6CA2A77AE}"/>
          </ac:spMkLst>
        </pc:spChg>
        <pc:spChg chg="add del mod">
          <ac:chgData name="Tung Son" userId="34bc83f1e7445c2b" providerId="LiveId" clId="{4B9BF2AF-C554-1A46-91D9-1A4C2BA33A2B}" dt="2023-10-27T02:53:51.652" v="49" actId="767"/>
          <ac:spMkLst>
            <pc:docMk/>
            <pc:sldMk cId="3748055895" sldId="770"/>
            <ac:spMk id="5" creationId="{9AD01BFA-AFEC-914D-1913-D60D3FDA3AD1}"/>
          </ac:spMkLst>
        </pc:spChg>
        <pc:spChg chg="add mod">
          <ac:chgData name="Tung Son" userId="34bc83f1e7445c2b" providerId="LiveId" clId="{4B9BF2AF-C554-1A46-91D9-1A4C2BA33A2B}" dt="2023-10-27T03:39:45.704" v="182" actId="1076"/>
          <ac:spMkLst>
            <pc:docMk/>
            <pc:sldMk cId="3748055895" sldId="770"/>
            <ac:spMk id="6" creationId="{5F07792A-476C-0C48-DFE7-0E794617FC32}"/>
          </ac:spMkLst>
        </pc:spChg>
        <pc:spChg chg="add mod">
          <ac:chgData name="Tung Son" userId="34bc83f1e7445c2b" providerId="LiveId" clId="{4B9BF2AF-C554-1A46-91D9-1A4C2BA33A2B}" dt="2023-10-27T03:41:34.421" v="537" actId="1076"/>
          <ac:spMkLst>
            <pc:docMk/>
            <pc:sldMk cId="3748055895" sldId="770"/>
            <ac:spMk id="7" creationId="{AC93CDC9-B8BE-D769-B88E-64DDBC5069A6}"/>
          </ac:spMkLst>
        </pc:spChg>
        <pc:spChg chg="add del">
          <ac:chgData name="Tung Son" userId="34bc83f1e7445c2b" providerId="LiveId" clId="{4B9BF2AF-C554-1A46-91D9-1A4C2BA33A2B}" dt="2023-10-27T02:53:52.033" v="50" actId="26606"/>
          <ac:spMkLst>
            <pc:docMk/>
            <pc:sldMk cId="3748055895" sldId="770"/>
            <ac:spMk id="9" creationId="{A4AC5506-6312-4701-8D3C-40187889A947}"/>
          </ac:spMkLst>
        </pc:spChg>
        <pc:picChg chg="add mod">
          <ac:chgData name="Tung Son" userId="34bc83f1e7445c2b" providerId="LiveId" clId="{4B9BF2AF-C554-1A46-91D9-1A4C2BA33A2B}" dt="2023-10-27T03:39:40.450" v="181" actId="1076"/>
          <ac:picMkLst>
            <pc:docMk/>
            <pc:sldMk cId="3748055895" sldId="770"/>
            <ac:picMk id="4" creationId="{8C6EA311-9A2B-B5AC-B36D-B16718F238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2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9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4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3148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64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69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0596F-2D33-4B2B-AD54-5A7EB6D3D5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0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8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7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4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9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1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3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eedzai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5237"/>
          <a:stretch/>
        </p:blipFill>
        <p:spPr/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1362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631193" y="1803043"/>
            <a:ext cx="3819093" cy="175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>
                <a:solidFill>
                  <a:schemeClr val="bg2"/>
                </a:solidFill>
                <a:latin typeface="Open Sans" panose="020B0606030504020204" pitchFamily="34" charset="0"/>
              </a:rPr>
              <a:t>HỆ THỐNG PHÁT HIỆN LỪA ĐẢO MỞ TÀI KHOẢN NGÂN HÀNG</a:t>
            </a:r>
            <a:endParaRPr lang="tr-TR" sz="25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FC961-99D8-7B45-C61B-548C6EE7581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b="1" kern="1200" dirty="0">
                <a:solidFill>
                  <a:srgbClr val="D5193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C9185C4-1F43-8B7F-98F4-B933FF396815}"/>
              </a:ext>
            </a:extLst>
          </p:cNvPr>
          <p:cNvSpPr txBox="1"/>
          <p:nvPr/>
        </p:nvSpPr>
        <p:spPr>
          <a:xfrm>
            <a:off x="616839" y="3699243"/>
            <a:ext cx="5097561" cy="23289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Từ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biểu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phân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phối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biến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"credit_risk_score"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về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rủi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ro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tín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,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càng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cao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thì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càng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khả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năng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là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endParaRPr lang="en-US" sz="1500" dirty="0">
              <a:solidFill>
                <a:srgbClr val="D5193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điểm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rủi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ro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tín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trong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150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8C230-9404-6B67-0467-90F736BC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" y="1942024"/>
            <a:ext cx="5233219" cy="150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FEC13-EE86-6CCC-4344-2CABD05C1A30}"/>
              </a:ext>
            </a:extLst>
          </p:cNvPr>
          <p:cNvSpPr txBox="1"/>
          <p:nvPr/>
        </p:nvSpPr>
        <p:spPr>
          <a:xfrm>
            <a:off x="2195343" y="3448008"/>
            <a:ext cx="207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Phân phối credit_risk_score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003B4-0F97-E28A-6A85-5EE53B8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44" y="1923117"/>
            <a:ext cx="5416998" cy="1505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97403-958C-DB6A-9B91-1C38F3BD839F}"/>
              </a:ext>
            </a:extLst>
          </p:cNvPr>
          <p:cNvSpPr txBox="1"/>
          <p:nvPr/>
        </p:nvSpPr>
        <p:spPr>
          <a:xfrm>
            <a:off x="8138944" y="3384430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Phân phối name_email_similarity</a:t>
            </a:r>
          </a:p>
        </p:txBody>
      </p:sp>
      <p:sp>
        <p:nvSpPr>
          <p:cNvPr id="11" name="Hộp Văn bản 5">
            <a:extLst>
              <a:ext uri="{FF2B5EF4-FFF2-40B4-BE49-F238E27FC236}">
                <a16:creationId xmlns:a16="http://schemas.microsoft.com/office/drawing/2014/main" id="{E211C694-10B3-EDD8-114F-8B97CA5A188A}"/>
              </a:ext>
            </a:extLst>
          </p:cNvPr>
          <p:cNvSpPr txBox="1"/>
          <p:nvPr/>
        </p:nvSpPr>
        <p:spPr>
          <a:xfrm>
            <a:off x="6341943" y="3699242"/>
            <a:ext cx="5233217" cy="186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Biểu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phân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phối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biến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"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name_email_similarity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"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về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sự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giống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nhau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giữa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và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email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chỉ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ra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rằng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giống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email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 sz="1500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thấp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so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khách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tên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</a:t>
            </a:r>
            <a:r>
              <a:rPr lang="en-US" sz="15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email.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D6BEBF1A-7B32-9088-C551-2DE084093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68664"/>
            <a:ext cx="10905066" cy="2671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4DAA1-1B65-D5C3-812B-73954852F02E}"/>
              </a:ext>
            </a:extLst>
          </p:cNvPr>
          <p:cNvSpPr txBox="1"/>
          <p:nvPr/>
        </p:nvSpPr>
        <p:spPr>
          <a:xfrm>
            <a:off x="643467" y="5225143"/>
            <a:ext cx="6795515" cy="87197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BC có số vụ lừa đảo nhiều nhất (~2500 bản ghi)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BA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lận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3% so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khác</a:t>
            </a:r>
            <a:endParaRPr lang="en-VN" dirty="0">
              <a:latin typeface="Arial" panose="020B0604020202020204" pitchFamily="34" charset="0"/>
              <a:ea typeface="Lato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1ADE-73B6-1C0C-A8A7-D6E07A1EE78C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5200" b="1" kern="1200" dirty="0">
                <a:solidFill>
                  <a:srgbClr val="D5193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717E1-1191-40EC-0DA2-4E916D80B18F}"/>
              </a:ext>
            </a:extLst>
          </p:cNvPr>
          <p:cNvSpPr txBox="1"/>
          <p:nvPr/>
        </p:nvSpPr>
        <p:spPr>
          <a:xfrm>
            <a:off x="2074606" y="4440404"/>
            <a:ext cx="3073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Biểu đồ Phân phối của Tình trạng nhà cửa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04355-6527-8638-3D09-C40A0819D541}"/>
              </a:ext>
            </a:extLst>
          </p:cNvPr>
          <p:cNvSpPr txBox="1"/>
          <p:nvPr/>
        </p:nvSpPr>
        <p:spPr>
          <a:xfrm>
            <a:off x="7998541" y="4348070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Biểu đồ Tỉ lệ gian lận dựa theo</a:t>
            </a:r>
          </a:p>
          <a:p>
            <a:pPr algn="ctr"/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Tình trạng nhà cửa</a:t>
            </a:r>
          </a:p>
        </p:txBody>
      </p:sp>
    </p:spTree>
    <p:extLst>
      <p:ext uri="{BB962C8B-B14F-4D97-AF65-F5344CB8AC3E}">
        <p14:creationId xmlns:p14="http://schemas.microsoft.com/office/powerpoint/2010/main" val="87601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04 -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Chuẩn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bị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     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dữ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liệu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83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BBD0FD-B85F-0DA2-7213-2D65B785CF96}"/>
              </a:ext>
            </a:extLst>
          </p:cNvPr>
          <p:cNvSpPr txBox="1"/>
          <p:nvPr/>
        </p:nvSpPr>
        <p:spPr>
          <a:xfrm>
            <a:off x="769963" y="820765"/>
            <a:ext cx="3536182" cy="880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dữ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liệu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khuyết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thiếu</a:t>
            </a:r>
            <a:endParaRPr lang="en-US" sz="2000" b="1" kern="1200">
              <a:solidFill>
                <a:srgbClr val="D51931"/>
              </a:solidFill>
              <a:latin typeface="Arial"/>
              <a:ea typeface="Lato Black"/>
              <a:cs typeface="Lato Blac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67027-3338-20C2-9AE0-81C6F3C12A0A}"/>
              </a:ext>
            </a:extLst>
          </p:cNvPr>
          <p:cNvSpPr txBox="1"/>
          <p:nvPr/>
        </p:nvSpPr>
        <p:spPr>
          <a:xfrm>
            <a:off x="7534602" y="2400730"/>
            <a:ext cx="2972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200" i="1" dirty="0"/>
              <a:t>Các phương pháp xử lý dữ liệu khuyết thiếu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85D32D-2201-7128-1DCF-C6BCC1FEFA14}"/>
              </a:ext>
            </a:extLst>
          </p:cNvPr>
          <p:cNvSpPr txBox="1"/>
          <p:nvPr/>
        </p:nvSpPr>
        <p:spPr>
          <a:xfrm>
            <a:off x="769963" y="3093000"/>
            <a:ext cx="2840182" cy="454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 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giá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trị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ngoại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lai</a:t>
            </a:r>
            <a:endParaRPr lang="en-US" sz="2000" b="1" kern="1200">
              <a:solidFill>
                <a:srgbClr val="D51931"/>
              </a:solidFill>
              <a:latin typeface="Arial"/>
              <a:ea typeface="Lato Black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9A8E0-478F-32B5-2010-F96E117E0032}"/>
              </a:ext>
            </a:extLst>
          </p:cNvPr>
          <p:cNvSpPr txBox="1"/>
          <p:nvPr/>
        </p:nvSpPr>
        <p:spPr>
          <a:xfrm>
            <a:off x="5724148" y="3020105"/>
            <a:ext cx="6336928" cy="12875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VN" dirty="0">
                <a:latin typeface="Arial"/>
                <a:ea typeface="Lato"/>
                <a:cs typeface="Lato"/>
              </a:rPr>
              <a:t>Trong usecase này, các giá trị ngoại lai không được xử lý vì:</a:t>
            </a:r>
            <a:endParaRPr lang="en-US" dirty="0">
              <a:latin typeface="Arial"/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dirty="0">
                <a:latin typeface="Arial"/>
                <a:ea typeface="Lato"/>
                <a:cs typeface="Lato"/>
              </a:rPr>
              <a:t>Các mô hình cây tác động mạnh đến giá trị ngoại lai</a:t>
            </a:r>
            <a:endParaRPr lang="en-VN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dirty="0">
                <a:latin typeface="Arial"/>
                <a:ea typeface="Lato"/>
                <a:cs typeface="Lato"/>
              </a:rPr>
              <a:t>Dữ liệu có ý nghĩa, không bị bất hợp lý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CECA-47FC-DF73-8E25-51308A462E77}"/>
              </a:ext>
            </a:extLst>
          </p:cNvPr>
          <p:cNvSpPr txBox="1"/>
          <p:nvPr/>
        </p:nvSpPr>
        <p:spPr>
          <a:xfrm>
            <a:off x="770111" y="4943395"/>
            <a:ext cx="3816178" cy="61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Xử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lý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các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biến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định</a:t>
            </a:r>
            <a:r>
              <a:rPr lang="en-US" sz="2000" b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 </a:t>
            </a:r>
            <a:r>
              <a:rPr lang="en-US" sz="2000" b="1" err="1">
                <a:solidFill>
                  <a:srgbClr val="D51931"/>
                </a:solidFill>
                <a:latin typeface="Arial"/>
                <a:ea typeface="Lato Black"/>
                <a:cs typeface="Lato Black"/>
              </a:rPr>
              <a:t>lượng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1AD99-1377-DE60-E9DD-211BA14ACCE5}"/>
              </a:ext>
            </a:extLst>
          </p:cNvPr>
          <p:cNvSpPr txBox="1"/>
          <p:nvPr/>
        </p:nvSpPr>
        <p:spPr>
          <a:xfrm>
            <a:off x="5724148" y="5067027"/>
            <a:ext cx="204414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>
                <a:latin typeface="Arial"/>
                <a:cs typeface="Arial"/>
              </a:rPr>
              <a:t>One-hot Encoding</a:t>
            </a:r>
            <a:endParaRPr lang="en-US">
              <a:latin typeface="Arial"/>
              <a:cs typeface="Arial"/>
            </a:endParaRPr>
          </a:p>
          <a:p>
            <a:endParaRPr lang="en-VN">
              <a:latin typeface="Arial"/>
              <a:cs typeface="Arial"/>
            </a:endParaRPr>
          </a:p>
          <a:p>
            <a:r>
              <a:rPr lang="en-VN">
                <a:latin typeface="Arial"/>
                <a:cs typeface="Arial"/>
              </a:rPr>
              <a:t>Label Encoding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1CDAA8A-D638-6429-192C-93AA5E6A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54" y="120915"/>
            <a:ext cx="4145886" cy="22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7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05 - Mô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hình</a:t>
            </a:r>
            <a:endParaRPr lang="en-US" sz="4000" err="1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34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5C30917-4E20-0BF0-E0B8-047AD75E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55" y="955432"/>
            <a:ext cx="3369788" cy="4947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CB272-71DA-8684-01B9-4F3E28737653}"/>
              </a:ext>
            </a:extLst>
          </p:cNvPr>
          <p:cNvSpPr txBox="1"/>
          <p:nvPr/>
        </p:nvSpPr>
        <p:spPr>
          <a:xfrm>
            <a:off x="8918892" y="6005178"/>
            <a:ext cx="1409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i="1" dirty="0"/>
              <a:t>Model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80E23-9AAA-D30D-4A50-DBB124F57CEA}"/>
              </a:ext>
            </a:extLst>
          </p:cNvPr>
          <p:cNvSpPr txBox="1"/>
          <p:nvPr/>
        </p:nvSpPr>
        <p:spPr>
          <a:xfrm>
            <a:off x="956400" y="1491219"/>
            <a:ext cx="2191626" cy="1724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Mô </a:t>
            </a: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hình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LightGBM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XGBoost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Random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0F6E5-9BB7-D626-3348-81490E0D7832}"/>
              </a:ext>
            </a:extLst>
          </p:cNvPr>
          <p:cNvSpPr txBox="1"/>
          <p:nvPr/>
        </p:nvSpPr>
        <p:spPr>
          <a:xfrm>
            <a:off x="956400" y="3567600"/>
            <a:ext cx="6207148" cy="233987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Ưu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D51931"/>
                </a:solidFill>
                <a:latin typeface="Lato"/>
                <a:ea typeface="Lato"/>
                <a:cs typeface="Lato"/>
              </a:rPr>
              <a:t>điểm</a:t>
            </a:r>
            <a:r>
              <a:rPr lang="en-US" sz="2000">
                <a:solidFill>
                  <a:srgbClr val="D51931"/>
                </a:solidFill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Dễ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dàng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xử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lý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biến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định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lượng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Có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thể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giải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thích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được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động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mạnh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đến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dữ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liệu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khuyết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thiếu</a:t>
            </a:r>
            <a:endParaRPr lang="en-VN" sz="2000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Là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những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mô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hình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tốt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nhất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so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với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các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mô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hình</a:t>
            </a:r>
            <a:r>
              <a:rPr lang="en-VN" sz="200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VN" sz="2000" err="1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</a:rPr>
              <a:t>khác</a:t>
            </a:r>
            <a:endParaRPr lang="en-VN" sz="2000" err="1">
              <a:solidFill>
                <a:schemeClr val="tx1">
                  <a:lumMod val="50000"/>
                </a:schemeClr>
              </a:solidFill>
              <a:ea typeface="Lato"/>
              <a:cs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5D401-87BC-C873-FE52-05F2ED2CEC12}"/>
              </a:ext>
            </a:extLst>
          </p:cNvPr>
          <p:cNvSpPr txBox="1"/>
          <p:nvPr/>
        </p:nvSpPr>
        <p:spPr>
          <a:xfrm>
            <a:off x="349112" y="318270"/>
            <a:ext cx="170431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  <a:latin typeface="Lato"/>
                <a:ea typeface="Lato"/>
                <a:cs typeface="Lato"/>
              </a:rPr>
              <a:t>Mô hình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1A4870-FF7B-6DAB-B940-C31E65A2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62" y="542046"/>
            <a:ext cx="6515982" cy="3238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8C39B0-EB43-B697-D902-6D75326CDD0E}"/>
              </a:ext>
            </a:extLst>
          </p:cNvPr>
          <p:cNvSpPr txBox="1"/>
          <p:nvPr/>
        </p:nvSpPr>
        <p:spPr>
          <a:xfrm>
            <a:off x="421112" y="1472066"/>
            <a:ext cx="428977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b="1" dirty="0">
                <a:latin typeface="Lato"/>
                <a:ea typeface="Lato"/>
                <a:cs typeface="Lato"/>
              </a:rPr>
              <a:t>Chuẩn đo:</a:t>
            </a:r>
            <a:r>
              <a:rPr lang="en-VN" dirty="0">
                <a:latin typeface="Lato"/>
                <a:ea typeface="Lato"/>
                <a:cs typeface="Lato"/>
              </a:rPr>
              <a:t> Recall @5% FPR</a:t>
            </a:r>
          </a:p>
          <a:p>
            <a:r>
              <a:rPr lang="en-VN" b="1" dirty="0">
                <a:latin typeface="Lato"/>
                <a:ea typeface="Lato"/>
                <a:cs typeface="Lato"/>
              </a:rPr>
              <a:t>Lý do: </a:t>
            </a:r>
            <a:r>
              <a:rPr lang="en-VN" dirty="0">
                <a:latin typeface="Lato"/>
                <a:ea typeface="Lato"/>
                <a:cs typeface="Lato"/>
              </a:rPr>
              <a:t>Với các lớp mất cân bằng, độ chính xác không phải là thước đo đầy đủ</a:t>
            </a:r>
            <a:endParaRPr lang="en-VN" dirty="0">
              <a:ea typeface="Lato"/>
              <a:cs typeface="Lato"/>
            </a:endParaRPr>
          </a:p>
          <a:p>
            <a:r>
              <a:rPr lang="en-VN" dirty="0">
                <a:latin typeface="Lato"/>
                <a:ea typeface="Lato"/>
                <a:cs typeface="Lato"/>
              </a:rPr>
              <a:t>(đã đề xuất trong bài báo).</a:t>
            </a:r>
          </a:p>
          <a:p>
            <a:endParaRPr lang="en-VN" b="1" dirty="0"/>
          </a:p>
          <a:p>
            <a:r>
              <a:rPr lang="en-US" dirty="0" err="1">
                <a:latin typeface="Lato"/>
                <a:ea typeface="Lato"/>
                <a:cs typeface="Lato"/>
              </a:rPr>
              <a:t>Tuy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nhiên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chuẩn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có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được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thay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đổi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dựa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mục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nhau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</a:p>
          <a:p>
            <a:r>
              <a:rPr lang="en-US" b="1" dirty="0" err="1">
                <a:latin typeface="Lato"/>
                <a:ea typeface="Lato"/>
                <a:cs typeface="Lato"/>
              </a:rPr>
              <a:t>Ví</a:t>
            </a:r>
            <a:r>
              <a:rPr lang="en-US" b="1" dirty="0">
                <a:latin typeface="Lato"/>
                <a:ea typeface="Lato"/>
                <a:cs typeface="Lato"/>
              </a:rPr>
              <a:t> </a:t>
            </a:r>
            <a:r>
              <a:rPr lang="en-US" b="1" dirty="0" err="1">
                <a:latin typeface="Lato"/>
                <a:ea typeface="Lato"/>
                <a:cs typeface="Lato"/>
              </a:rPr>
              <a:t>dụ</a:t>
            </a:r>
            <a:r>
              <a:rPr lang="en-US" b="1" dirty="0">
                <a:latin typeface="Lato"/>
                <a:ea typeface="Lato"/>
                <a:cs typeface="Lato"/>
              </a:rPr>
              <a:t>:</a:t>
            </a:r>
            <a:r>
              <a:rPr lang="en-VN" dirty="0">
                <a:latin typeface="Lato"/>
                <a:ea typeface="Lato"/>
                <a:cs typeface="Lato"/>
              </a:rPr>
              <a:t> tối đa hoá Recall để giảm rủi ro, </a:t>
            </a:r>
            <a:endParaRPr lang="en-VN" dirty="0">
              <a:ea typeface="Lato"/>
              <a:cs typeface="Lato"/>
            </a:endParaRPr>
          </a:p>
          <a:p>
            <a:r>
              <a:rPr lang="en-US" dirty="0" err="1">
                <a:latin typeface="Lato"/>
                <a:ea typeface="Lato"/>
                <a:cs typeface="Lato"/>
              </a:rPr>
              <a:t>tối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hoá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VN" dirty="0">
                <a:latin typeface="Lato"/>
                <a:ea typeface="Lato"/>
                <a:cs typeface="Lato"/>
              </a:rPr>
              <a:t>Precision để có rủi ro cao hơn.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22AAAAD-E0B7-30C2-23F1-30DBFCA78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15924"/>
              </p:ext>
            </p:extLst>
          </p:nvPr>
        </p:nvGraphicFramePr>
        <p:xfrm>
          <a:off x="421112" y="4771073"/>
          <a:ext cx="3444832" cy="1590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73">
                  <a:extLst>
                    <a:ext uri="{9D8B030D-6E8A-4147-A177-3AD203B41FA5}">
                      <a16:colId xmlns:a16="http://schemas.microsoft.com/office/drawing/2014/main" val="1244893779"/>
                    </a:ext>
                  </a:extLst>
                </a:gridCol>
                <a:gridCol w="1915159">
                  <a:extLst>
                    <a:ext uri="{9D8B030D-6E8A-4147-A177-3AD203B41FA5}">
                      <a16:colId xmlns:a16="http://schemas.microsoft.com/office/drawing/2014/main" val="3463000914"/>
                    </a:ext>
                  </a:extLst>
                </a:gridCol>
              </a:tblGrid>
              <a:tr h="397676">
                <a:tc>
                  <a:txBody>
                    <a:bodyPr/>
                    <a:lstStyle/>
                    <a:p>
                      <a:r>
                        <a:rPr lang="en-VN" sz="1500" dirty="0"/>
                        <a:t>Mô hình</a:t>
                      </a:r>
                    </a:p>
                  </a:txBody>
                  <a:tcPr>
                    <a:solidFill>
                      <a:srgbClr val="D519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Recall @5% FPR</a:t>
                      </a:r>
                    </a:p>
                  </a:txBody>
                  <a:tcPr>
                    <a:solidFill>
                      <a:srgbClr val="D519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348584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 dirty="0"/>
                        <a:t>LightGBM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0.76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36522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 dirty="0"/>
                        <a:t>XGBoost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0.77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36939"/>
                  </a:ext>
                </a:extLst>
              </a:tr>
              <a:tr h="397676">
                <a:tc>
                  <a:txBody>
                    <a:bodyPr/>
                    <a:lstStyle/>
                    <a:p>
                      <a:r>
                        <a:rPr lang="en-VN" sz="1500" dirty="0"/>
                        <a:t>Random Forest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0.66</a:t>
                      </a:r>
                    </a:p>
                  </a:txBody>
                  <a:tcPr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0877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95B5EC-23E0-6813-F1E8-AFC58DB67C2E}"/>
              </a:ext>
            </a:extLst>
          </p:cNvPr>
          <p:cNvSpPr txBox="1"/>
          <p:nvPr/>
        </p:nvSpPr>
        <p:spPr>
          <a:xfrm>
            <a:off x="1525382" y="6362167"/>
            <a:ext cx="12266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1200" i="1" dirty="0">
                <a:latin typeface="Lato"/>
                <a:ea typeface="Lato"/>
                <a:cs typeface="Lato"/>
              </a:rPr>
              <a:t>Bảng đánh giá</a:t>
            </a:r>
            <a:endParaRPr lang="en-US" sz="1200" i="1" dirty="0">
              <a:ea typeface="Lato"/>
              <a:cs typeface="La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B5F61-AB79-6DB7-8EE4-7A63A9FCBC5A}"/>
              </a:ext>
            </a:extLst>
          </p:cNvPr>
          <p:cNvSpPr txBox="1"/>
          <p:nvPr/>
        </p:nvSpPr>
        <p:spPr>
          <a:xfrm>
            <a:off x="421112" y="234270"/>
            <a:ext cx="17988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>
                <a:solidFill>
                  <a:srgbClr val="D51931"/>
                </a:solidFill>
                <a:latin typeface="Lato"/>
                <a:ea typeface="Lato"/>
                <a:cs typeface="Lato"/>
              </a:rPr>
              <a:t>Đánh giá</a:t>
            </a:r>
            <a:endParaRPr lang="en-US" sz="3200" b="1">
              <a:solidFill>
                <a:srgbClr val="D51931"/>
              </a:solidFill>
              <a:ea typeface="Lato"/>
              <a:cs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FE89-E36C-A024-7558-053E2D5F1772}"/>
              </a:ext>
            </a:extLst>
          </p:cNvPr>
          <p:cNvSpPr txBox="1"/>
          <p:nvPr/>
        </p:nvSpPr>
        <p:spPr>
          <a:xfrm>
            <a:off x="7925679" y="3780390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/>
              <a:t>Feature Importance</a:t>
            </a:r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07DECD31-D1D3-6A42-1F75-4D4B53209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62" y="4211798"/>
            <a:ext cx="2954070" cy="2176339"/>
          </a:xfrm>
          <a:prstGeom prst="rect">
            <a:avLst/>
          </a:prstGeom>
        </p:spPr>
      </p:pic>
      <p:pic>
        <p:nvPicPr>
          <p:cNvPr id="12" name="Picture 11" descr="A line graph with numbers and lines&#10;&#10;Description automatically generated">
            <a:extLst>
              <a:ext uri="{FF2B5EF4-FFF2-40B4-BE49-F238E27FC236}">
                <a16:creationId xmlns:a16="http://schemas.microsoft.com/office/drawing/2014/main" id="{F2288AA7-AC50-9777-CEDE-BB8007F1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48" y="4123267"/>
            <a:ext cx="3126896" cy="231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84CBF2-4014-F388-FD99-932685EA2798}"/>
              </a:ext>
            </a:extLst>
          </p:cNvPr>
          <p:cNvSpPr txBox="1"/>
          <p:nvPr/>
        </p:nvSpPr>
        <p:spPr>
          <a:xfrm>
            <a:off x="7232515" y="6338167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Partial Dependence plots</a:t>
            </a:r>
            <a:endParaRPr lang="en-VN" sz="1200" i="1" dirty="0"/>
          </a:p>
        </p:txBody>
      </p:sp>
    </p:spTree>
    <p:extLst>
      <p:ext uri="{BB962C8B-B14F-4D97-AF65-F5344CB8AC3E}">
        <p14:creationId xmlns:p14="http://schemas.microsoft.com/office/powerpoint/2010/main" val="37037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06 -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Triển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khai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215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EE7240-D407-E41B-E5DD-3097AC68E2AA}"/>
              </a:ext>
            </a:extLst>
          </p:cNvPr>
          <p:cNvSpPr txBox="1"/>
          <p:nvPr/>
        </p:nvSpPr>
        <p:spPr>
          <a:xfrm>
            <a:off x="512175" y="2786933"/>
            <a:ext cx="5580883" cy="12841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dirty="0">
                <a:latin typeface="Lato"/>
                <a:ea typeface="Lato"/>
                <a:cs typeface="Lato"/>
              </a:rPr>
              <a:t>Hệ thống có thể trả về kết quả theo thời gian thực</a:t>
            </a:r>
            <a:endParaRPr lang="en-V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dirty="0">
                <a:latin typeface="Lato"/>
                <a:ea typeface="Lato"/>
                <a:cs typeface="Lato"/>
              </a:rPr>
              <a:t>Mô hình sẽ được cập nhật mỗi khi có dữ liệu mới (hàng ngày, hàng tuần, hàng tháng, 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76E3F-B939-962A-1F9B-8D8D49A659C8}"/>
              </a:ext>
            </a:extLst>
          </p:cNvPr>
          <p:cNvSpPr txBox="1"/>
          <p:nvPr/>
        </p:nvSpPr>
        <p:spPr>
          <a:xfrm>
            <a:off x="512175" y="365082"/>
            <a:ext cx="2133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 err="1">
                <a:solidFill>
                  <a:srgbClr val="D51931"/>
                </a:solidFill>
                <a:latin typeface="Arial"/>
                <a:ea typeface="Lato"/>
                <a:cs typeface="Lato"/>
              </a:rPr>
              <a:t>Hệ</a:t>
            </a:r>
            <a:r>
              <a:rPr lang="en-US" sz="3200" b="1" dirty="0">
                <a:solidFill>
                  <a:srgbClr val="D51931"/>
                </a:solidFill>
                <a:latin typeface="Arial"/>
                <a:ea typeface="Lato"/>
                <a:cs typeface="Lato"/>
              </a:rPr>
              <a:t> </a:t>
            </a:r>
            <a:r>
              <a:rPr lang="en-US" sz="3200" b="1" dirty="0" err="1">
                <a:solidFill>
                  <a:srgbClr val="D51931"/>
                </a:solidFill>
                <a:latin typeface="Arial"/>
                <a:ea typeface="Lato"/>
                <a:cs typeface="Lato"/>
              </a:rPr>
              <a:t>thống</a:t>
            </a:r>
            <a:endParaRPr lang="en-US" sz="3200" b="1" dirty="0">
              <a:solidFill>
                <a:srgbClr val="D5193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C6049F-185C-15C1-789E-E74D7A49A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58" y="636626"/>
            <a:ext cx="5789209" cy="55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967DA-3AD2-DE52-53E7-A0B6CA2A77AE}"/>
              </a:ext>
            </a:extLst>
          </p:cNvPr>
          <p:cNvSpPr txBox="1"/>
          <p:nvPr/>
        </p:nvSpPr>
        <p:spPr>
          <a:xfrm>
            <a:off x="512174" y="365082"/>
            <a:ext cx="22807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D51931"/>
                </a:solidFill>
                <a:latin typeface="Arial"/>
                <a:ea typeface="Lato"/>
                <a:cs typeface="Lato"/>
              </a:rPr>
              <a:t>Campaign</a:t>
            </a:r>
            <a:endParaRPr lang="en-US" sz="3200" b="1" dirty="0">
              <a:solidFill>
                <a:srgbClr val="D5193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8C6EA311-9A2B-B5AC-B36D-B16718F23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76" y="1844078"/>
            <a:ext cx="6464900" cy="316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7792A-476C-0C48-DFE7-0E794617FC32}"/>
              </a:ext>
            </a:extLst>
          </p:cNvPr>
          <p:cNvSpPr txBox="1"/>
          <p:nvPr/>
        </p:nvSpPr>
        <p:spPr>
          <a:xfrm>
            <a:off x="7775942" y="5013922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/>
              <a:t>Quy trình đánh giá chất lượng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3CDC9-B8BE-D769-B88E-64DDBC5069A6}"/>
              </a:ext>
            </a:extLst>
          </p:cNvPr>
          <p:cNvSpPr txBox="1"/>
          <p:nvPr/>
        </p:nvSpPr>
        <p:spPr>
          <a:xfrm>
            <a:off x="512174" y="2786933"/>
            <a:ext cx="4808076" cy="128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dirty="0"/>
              <a:t>Nhược điểm:</a:t>
            </a:r>
            <a:r>
              <a:rPr lang="en-VN" dirty="0"/>
              <a:t> Với những trường hợp đã bị loại từ vòng xét duyệt hồ sơ, sẽ không thể biết rằng họ có thực sự </a:t>
            </a:r>
            <a:r>
              <a:rPr lang="en-VN" dirty="0">
                <a:solidFill>
                  <a:srgbClr val="D51931"/>
                </a:solidFill>
              </a:rPr>
              <a:t>gian lận</a:t>
            </a:r>
            <a:r>
              <a:rPr lang="en-VN" dirty="0"/>
              <a:t> hay không</a:t>
            </a:r>
          </a:p>
        </p:txBody>
      </p:sp>
    </p:spTree>
    <p:extLst>
      <p:ext uri="{BB962C8B-B14F-4D97-AF65-F5344CB8AC3E}">
        <p14:creationId xmlns:p14="http://schemas.microsoft.com/office/powerpoint/2010/main" val="37480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557425" y="2159179"/>
            <a:ext cx="3633862" cy="2539641"/>
          </a:xfrm>
        </p:spPr>
        <p:txBody>
          <a:bodyPr lIns="91440" tIns="45720" rIns="91440" bIns="45720" anchor="t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 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Tổng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quan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	</a:t>
            </a:r>
            <a:endParaRPr lang="en-GB" sz="2000" b="1">
              <a:solidFill>
                <a:schemeClr val="bg2"/>
              </a:solidFill>
              <a:latin typeface="Open Sans Semibold"/>
              <a:ea typeface="Open Sans Semibold"/>
              <a:cs typeface="Arial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Tìm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hiểu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nghiệp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vụ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Khảo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sát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dữ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liệu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Chuẩn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bị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dữ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liệu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 Mô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/>
                <a:sym typeface="Helvetica Neue" panose="02000503000000020004" pitchFamily="2" charset="0"/>
              </a:rPr>
              <a:t>hình</a:t>
            </a:r>
            <a:endParaRPr lang="en-GB" sz="2000" b="1">
              <a:solidFill>
                <a:schemeClr val="bg2"/>
              </a:solidFill>
              <a:latin typeface="Open Sans Semibold"/>
              <a:cs typeface="Arial"/>
              <a:sym typeface="Helvetica Neue" panose="02000503000000020004" pitchFamily="2" charset="0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Triển</a:t>
            </a:r>
            <a:r>
              <a:rPr lang="en-GB" sz="2000" b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</a:t>
            </a:r>
            <a:r>
              <a:rPr lang="en-GB" sz="2000" b="1" err="1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khai</a:t>
            </a:r>
            <a:endParaRPr lang="en-GB" sz="2000" b="1">
              <a:solidFill>
                <a:schemeClr val="bg2"/>
              </a:solidFill>
              <a:latin typeface="Open Sans Semibold"/>
              <a:cs typeface="Arial" panose="020B0604020202020204" pitchFamily="34" charset="0"/>
              <a:sym typeface="Helvetica Neue" panose="02000503000000020004" pitchFamily="2" charset="0"/>
            </a:endParaRP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83501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6000" err="1">
                <a:solidFill>
                  <a:schemeClr val="bg2"/>
                </a:solidFill>
                <a:latin typeface="Open Sans" panose="020B0606030504020204" pitchFamily="34" charset="0"/>
              </a:rPr>
              <a:t>Mục</a:t>
            </a:r>
            <a:r>
              <a:rPr lang="en-US" sz="6000">
                <a:solidFill>
                  <a:schemeClr val="bg2"/>
                </a:solidFill>
                <a:latin typeface="Open Sans" panose="020B0606030504020204" pitchFamily="34" charset="0"/>
              </a:rPr>
              <a:t> </a:t>
            </a:r>
            <a:r>
              <a:rPr lang="en-US" sz="6000" err="1">
                <a:solidFill>
                  <a:schemeClr val="bg2"/>
                </a:solidFill>
                <a:latin typeface="Open Sans" panose="020B0606030504020204" pitchFamily="34" charset="0"/>
              </a:rPr>
              <a:t>lục</a:t>
            </a:r>
            <a:endParaRPr lang="en-US" sz="6000">
              <a:solidFill>
                <a:schemeClr val="bg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F7DE81F-2785-5DBA-EA8D-5DB47DF7E4E4}"/>
              </a:ext>
            </a:extLst>
          </p:cNvPr>
          <p:cNvSpPr txBox="1">
            <a:spLocks/>
          </p:cNvSpPr>
          <p:nvPr/>
        </p:nvSpPr>
        <p:spPr>
          <a:xfrm>
            <a:off x="0" y="2243425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dirty="0">
                <a:solidFill>
                  <a:srgbClr val="D5193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Dashboard</a:t>
            </a:r>
            <a:endParaRPr lang="en-US" sz="3200" b="1" kern="1200" dirty="0">
              <a:solidFill>
                <a:srgbClr val="D5193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F7BA60C-FADD-8094-A2EB-B06C4C98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224819"/>
            <a:ext cx="7888940" cy="63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01 -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Tổng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quan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4040E0-B7D6-8EBD-BAAE-EE20140E7E7A}"/>
              </a:ext>
            </a:extLst>
          </p:cNvPr>
          <p:cNvSpPr txBox="1"/>
          <p:nvPr/>
        </p:nvSpPr>
        <p:spPr>
          <a:xfrm>
            <a:off x="409168" y="397037"/>
            <a:ext cx="227658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VN" sz="3200" b="1" dirty="0">
                <a:solidFill>
                  <a:srgbClr val="D51931"/>
                </a:solidFill>
                <a:latin typeface="Arial"/>
                <a:cs typeface="Arial"/>
              </a:rPr>
              <a:t>Tổng</a:t>
            </a:r>
            <a:r>
              <a:rPr lang="en-VN" sz="3200" b="1" dirty="0">
                <a:solidFill>
                  <a:srgbClr val="D51931"/>
                </a:solidFill>
                <a:latin typeface="Arial"/>
                <a:ea typeface="Lato"/>
                <a:cs typeface="Lato"/>
              </a:rPr>
              <a:t> quan</a:t>
            </a:r>
            <a:endParaRPr lang="en-US" sz="3200" b="1" dirty="0">
              <a:solidFill>
                <a:srgbClr val="D51931"/>
              </a:solidFill>
              <a:latin typeface="Arial"/>
              <a:ea typeface="Lato"/>
              <a:cs typeface="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ED612-BB6D-05FE-F84D-0095E4A3FEAC}"/>
              </a:ext>
            </a:extLst>
          </p:cNvPr>
          <p:cNvSpPr txBox="1"/>
          <p:nvPr/>
        </p:nvSpPr>
        <p:spPr>
          <a:xfrm>
            <a:off x="733168" y="1312491"/>
            <a:ext cx="10145726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Lừa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lừa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87F5F-6020-356A-3E73-1CE78DB24389}"/>
              </a:ext>
            </a:extLst>
          </p:cNvPr>
          <p:cNvSpPr txBox="1"/>
          <p:nvPr/>
        </p:nvSpPr>
        <p:spPr>
          <a:xfrm>
            <a:off x="733168" y="3833941"/>
            <a:ext cx="11439557" cy="16995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err="1">
                <a:latin typeface="Arial"/>
                <a:cs typeface="Arial"/>
              </a:rPr>
              <a:t>Tổng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quan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về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bộ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dữ</a:t>
            </a:r>
            <a:r>
              <a:rPr lang="en-VN" b="1">
                <a:latin typeface="Arial"/>
                <a:cs typeface="Arial"/>
              </a:rPr>
              <a:t> </a:t>
            </a:r>
            <a:r>
              <a:rPr lang="en-VN" b="1" err="1">
                <a:latin typeface="Arial"/>
                <a:cs typeface="Arial"/>
              </a:rPr>
              <a:t>liệu</a:t>
            </a:r>
            <a:endParaRPr lang="en-US" b="1" err="1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err="1">
                <a:latin typeface="Arial"/>
                <a:cs typeface="Arial"/>
              </a:rPr>
              <a:t>Bộ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dữ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liệu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được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cung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cấp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bởi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>
                <a:latin typeface="Arial"/>
                <a:cs typeface="Arial"/>
                <a:hlinkClick r:id="rId2"/>
              </a:rPr>
              <a:t>feedzai</a:t>
            </a:r>
            <a:r>
              <a:rPr lang="en-VN">
                <a:latin typeface="Arial"/>
                <a:cs typeface="Arial"/>
              </a:rPr>
              <a:t> - </a:t>
            </a:r>
            <a:r>
              <a:rPr lang="en-VN" err="1">
                <a:latin typeface="Arial"/>
                <a:cs typeface="Arial"/>
              </a:rPr>
              <a:t>tổ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chức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dẫn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đầu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thị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trường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trong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việc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phòng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chống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tội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phạm</a:t>
            </a:r>
            <a:r>
              <a:rPr lang="en-VN">
                <a:latin typeface="Arial"/>
                <a:cs typeface="Arial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VN">
                <a:latin typeface="Arial"/>
                <a:cs typeface="Arial"/>
              </a:rPr>
              <a:t>    tài </a:t>
            </a:r>
            <a:r>
              <a:rPr lang="en-VN" err="1">
                <a:latin typeface="Arial"/>
                <a:cs typeface="Arial"/>
              </a:rPr>
              <a:t>chính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bằng</a:t>
            </a:r>
            <a:r>
              <a:rPr lang="en-VN">
                <a:latin typeface="Arial"/>
                <a:cs typeface="Arial"/>
              </a:rPr>
              <a:t> AI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err="1">
                <a:latin typeface="Arial"/>
                <a:cs typeface="Arial"/>
              </a:rPr>
              <a:t>Gồm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hơn</a:t>
            </a:r>
            <a:r>
              <a:rPr lang="en-VN">
                <a:latin typeface="Arial"/>
                <a:cs typeface="Arial"/>
              </a:rPr>
              <a:t> 1 </a:t>
            </a:r>
            <a:r>
              <a:rPr lang="en-VN" err="1">
                <a:latin typeface="Arial"/>
                <a:cs typeface="Arial"/>
              </a:rPr>
              <a:t>triệu</a:t>
            </a:r>
            <a:r>
              <a:rPr lang="en-VN">
                <a:latin typeface="Arial"/>
                <a:cs typeface="Arial"/>
              </a:rPr>
              <a:t> </a:t>
            </a:r>
            <a:r>
              <a:rPr lang="en-VN" err="1">
                <a:latin typeface="Arial"/>
                <a:cs typeface="Arial"/>
              </a:rPr>
              <a:t>dòng</a:t>
            </a:r>
            <a:r>
              <a:rPr lang="en-VN">
                <a:latin typeface="Arial"/>
                <a:cs typeface="Arial"/>
              </a:rPr>
              <a:t>, 31 </a:t>
            </a:r>
            <a:r>
              <a:rPr lang="en-VN" err="1">
                <a:latin typeface="Arial"/>
                <a:cs typeface="Arial"/>
              </a:rPr>
              <a:t>cột</a:t>
            </a:r>
          </a:p>
        </p:txBody>
      </p:sp>
    </p:spTree>
    <p:extLst>
      <p:ext uri="{BB962C8B-B14F-4D97-AF65-F5344CB8AC3E}">
        <p14:creationId xmlns:p14="http://schemas.microsoft.com/office/powerpoint/2010/main" val="36694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02 -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Tìm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hiểu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      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nghiệp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vụ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428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9735FC8-ADC4-8164-5276-6641F93F3297}"/>
              </a:ext>
            </a:extLst>
          </p:cNvPr>
          <p:cNvSpPr txBox="1"/>
          <p:nvPr/>
        </p:nvSpPr>
        <p:spPr>
          <a:xfrm>
            <a:off x="440267" y="321734"/>
            <a:ext cx="336126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ato" pitchFamily="34" charset="0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Quy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trình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mở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tài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khoản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ngân</a:t>
            </a:r>
            <a:r>
              <a:rPr lang="en-US" sz="2400" b="1" dirty="0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D5193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hàng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7C615-5F2E-2772-1B2E-24442384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65053"/>
            <a:ext cx="9795933" cy="59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90519" y="2659559"/>
            <a:ext cx="4250729" cy="12311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03 -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Khảo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sát</a:t>
            </a: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</a:t>
            </a:r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        dữ </a:t>
            </a:r>
            <a:r>
              <a:rPr lang="en-US" sz="400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liệu</a:t>
            </a:r>
            <a:endParaRPr lang="en-US" sz="40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70958" y="3000050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12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9EFD55-B0D2-3B09-DF13-17F02CA86C01}"/>
              </a:ext>
            </a:extLst>
          </p:cNvPr>
          <p:cNvGrpSpPr/>
          <p:nvPr/>
        </p:nvGrpSpPr>
        <p:grpSpPr>
          <a:xfrm>
            <a:off x="576528" y="0"/>
            <a:ext cx="3056182" cy="2819400"/>
            <a:chOff x="360528" y="168000"/>
            <a:chExt cx="3056182" cy="2819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B0257E-A364-5C76-0B31-F5BACA40A732}"/>
                </a:ext>
              </a:extLst>
            </p:cNvPr>
            <p:cNvSpPr/>
            <p:nvPr/>
          </p:nvSpPr>
          <p:spPr>
            <a:xfrm>
              <a:off x="360528" y="168000"/>
              <a:ext cx="2836015" cy="2819400"/>
            </a:xfrm>
            <a:prstGeom prst="rect">
              <a:avLst/>
            </a:prstGeom>
            <a:solidFill>
              <a:srgbClr val="D519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9" name="Text Placeholder 14"/>
            <p:cNvSpPr txBox="1">
              <a:spLocks/>
            </p:cNvSpPr>
            <p:nvPr/>
          </p:nvSpPr>
          <p:spPr>
            <a:xfrm>
              <a:off x="576528" y="392126"/>
              <a:ext cx="2840182" cy="23711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3037" indent="-343037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32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247" indent="-285864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457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840" indent="-228691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8223" indent="-228691" algn="l" defTabSz="457383" rtl="0" eaLnBrk="1" latinLnBrk="0" hangingPunct="1">
                <a:spcBef>
                  <a:spcPct val="20000"/>
                </a:spcBef>
                <a:buFont typeface="Arial"/>
                <a:buChar char="»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5606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989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372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754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fontAlgn="auto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Khảo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sát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ý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nghĩa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dữ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liệu</a:t>
              </a:r>
              <a:endParaRPr lang="en-US" sz="2800" b="1" kern="1200">
                <a:solidFill>
                  <a:schemeClr val="bg1"/>
                </a:solidFill>
                <a:latin typeface="Arial"/>
                <a:ea typeface="Lato"/>
                <a:cs typeface="Lato"/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803402-D4CC-C549-09CA-4358963CA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73379"/>
              </p:ext>
            </p:extLst>
          </p:nvPr>
        </p:nvGraphicFramePr>
        <p:xfrm>
          <a:off x="4584000" y="702000"/>
          <a:ext cx="7401656" cy="5267338"/>
        </p:xfrm>
        <a:graphic>
          <a:graphicData uri="http://schemas.openxmlformats.org/drawingml/2006/table">
            <a:tbl>
              <a:tblPr firstRow="1" bandRow="1"/>
              <a:tblGrid>
                <a:gridCol w="453059">
                  <a:extLst>
                    <a:ext uri="{9D8B030D-6E8A-4147-A177-3AD203B41FA5}">
                      <a16:colId xmlns:a16="http://schemas.microsoft.com/office/drawing/2014/main" val="188912868"/>
                    </a:ext>
                  </a:extLst>
                </a:gridCol>
                <a:gridCol w="2100664">
                  <a:extLst>
                    <a:ext uri="{9D8B030D-6E8A-4147-A177-3AD203B41FA5}">
                      <a16:colId xmlns:a16="http://schemas.microsoft.com/office/drawing/2014/main" val="1696679397"/>
                    </a:ext>
                  </a:extLst>
                </a:gridCol>
                <a:gridCol w="3449242">
                  <a:extLst>
                    <a:ext uri="{9D8B030D-6E8A-4147-A177-3AD203B41FA5}">
                      <a16:colId xmlns:a16="http://schemas.microsoft.com/office/drawing/2014/main" val="2374748856"/>
                    </a:ext>
                  </a:extLst>
                </a:gridCol>
                <a:gridCol w="635999">
                  <a:extLst>
                    <a:ext uri="{9D8B030D-6E8A-4147-A177-3AD203B41FA5}">
                      <a16:colId xmlns:a16="http://schemas.microsoft.com/office/drawing/2014/main" val="3657030029"/>
                    </a:ext>
                  </a:extLst>
                </a:gridCol>
                <a:gridCol w="762692">
                  <a:extLst>
                    <a:ext uri="{9D8B030D-6E8A-4147-A177-3AD203B41FA5}">
                      <a16:colId xmlns:a16="http://schemas.microsoft.com/office/drawing/2014/main" val="3589127467"/>
                    </a:ext>
                  </a:extLst>
                </a:gridCol>
              </a:tblGrid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 biến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Mô tả</a:t>
                      </a:r>
                      <a:endParaRPr lang="en-US" sz="1100" b="1" i="0" u="none" strike="noStrike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Kiểu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dữ liệu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 trị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86311"/>
                  </a:ext>
                </a:extLst>
              </a:tr>
              <a:tr h="21809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fraud_bool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Nhãn gian lận (1 nếu gian lận, 0 nếu không gian lận)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0; 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257069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income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Thu nhập hàng năm của khách hàng theo phân vị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00426"/>
                  </a:ext>
                </a:extLst>
              </a:tr>
              <a:tr h="5714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name_email_similarity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Sự giống nhau giữa email và tên khách hàng. Giá trị càng cao tỉ lệ thuận với mức độ giống nhau</a:t>
                      </a:r>
                      <a:endParaRPr lang="en-US" sz="1100" b="0" i="0" u="none" strike="noStrike" err="1">
                        <a:solidFill>
                          <a:srgbClr val="494949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1]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502551"/>
                  </a:ext>
                </a:extLst>
              </a:tr>
              <a:tr h="92482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prev_address_months_count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 tháng tại địa chỉ đăng ký trước đây (nơi cư trú) của khách hàng </a:t>
                      </a: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(-1 là giá trị khuyết thiếu)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380]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81321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payment_type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Kế hoạch thanh toán tín dụng: 5 giá trị (ẩn danh)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406]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936178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customer_age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Tuổi của khách hàng chia theo nhóm tuổi (ví dụ: từ 20-29 được coi là nhóm tuổi 20)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[10, 90]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12862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6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days_since_request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 ngày trôi qua kể từ khi nộp đơn</a:t>
                      </a:r>
                      <a:endParaRPr lang="en-US"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[0, 78]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608700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intended_balcon_amount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Số tiền trả trước cho đơn đăng ký</a:t>
                      </a:r>
                      <a:endParaRPr lang="en-US"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108]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16414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credit_risk_score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Điểm rủi ro nội bộ của đơn đăng ký</a:t>
                      </a:r>
                      <a:endParaRPr lang="en-US" sz="1100" b="0" i="0" u="none" strike="noStrike" err="1">
                        <a:solidFill>
                          <a:srgbClr val="494949"/>
                        </a:solidFill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[-176, 387]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241403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9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session_length_in_minutes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Thời lượng người dùng mỗi phiên trên trang web ngân hàng tính bằng phút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float64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[-1, 107]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603007"/>
                  </a:ext>
                </a:extLst>
              </a:tr>
              <a:tr h="39477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has_other_cards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Nếu khách hàng cũng sở hữu các loại thẻ khác của cùng ngân hàng</a:t>
                      </a: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int64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94949"/>
                          </a:solidFill>
                          <a:effectLst/>
                          <a:latin typeface="Arial"/>
                        </a:rPr>
                        <a:t>0; 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18211" marR="18211" marT="607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1783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47FBEE0-BA41-C162-C0F0-EF9FD8D466D6}"/>
              </a:ext>
            </a:extLst>
          </p:cNvPr>
          <p:cNvSpPr txBox="1"/>
          <p:nvPr/>
        </p:nvSpPr>
        <p:spPr>
          <a:xfrm>
            <a:off x="7447006" y="6140043"/>
            <a:ext cx="1677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Bảng khảo sát dữ liệu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/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Quality Assessment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65E2DF-1DB5-4F5B-3257-FA0D5BEDF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50054"/>
              </p:ext>
            </p:extLst>
          </p:nvPr>
        </p:nvGraphicFramePr>
        <p:xfrm>
          <a:off x="3822382" y="1877139"/>
          <a:ext cx="8156891" cy="3337360"/>
        </p:xfrm>
        <a:graphic>
          <a:graphicData uri="http://schemas.openxmlformats.org/drawingml/2006/table">
            <a:tbl>
              <a:tblPr/>
              <a:tblGrid>
                <a:gridCol w="1896000">
                  <a:extLst>
                    <a:ext uri="{9D8B030D-6E8A-4147-A177-3AD203B41FA5}">
                      <a16:colId xmlns:a16="http://schemas.microsoft.com/office/drawing/2014/main" val="3459249149"/>
                    </a:ext>
                  </a:extLst>
                </a:gridCol>
                <a:gridCol w="750906">
                  <a:extLst>
                    <a:ext uri="{9D8B030D-6E8A-4147-A177-3AD203B41FA5}">
                      <a16:colId xmlns:a16="http://schemas.microsoft.com/office/drawing/2014/main" val="3516674138"/>
                    </a:ext>
                  </a:extLst>
                </a:gridCol>
                <a:gridCol w="803334">
                  <a:extLst>
                    <a:ext uri="{9D8B030D-6E8A-4147-A177-3AD203B41FA5}">
                      <a16:colId xmlns:a16="http://schemas.microsoft.com/office/drawing/2014/main" val="798874011"/>
                    </a:ext>
                  </a:extLst>
                </a:gridCol>
                <a:gridCol w="650180">
                  <a:extLst>
                    <a:ext uri="{9D8B030D-6E8A-4147-A177-3AD203B41FA5}">
                      <a16:colId xmlns:a16="http://schemas.microsoft.com/office/drawing/2014/main" val="674026170"/>
                    </a:ext>
                  </a:extLst>
                </a:gridCol>
                <a:gridCol w="525485">
                  <a:extLst>
                    <a:ext uri="{9D8B030D-6E8A-4147-A177-3AD203B41FA5}">
                      <a16:colId xmlns:a16="http://schemas.microsoft.com/office/drawing/2014/main" val="2909235331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4253492381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372728230"/>
                    </a:ext>
                  </a:extLst>
                </a:gridCol>
                <a:gridCol w="602758">
                  <a:extLst>
                    <a:ext uri="{9D8B030D-6E8A-4147-A177-3AD203B41FA5}">
                      <a16:colId xmlns:a16="http://schemas.microsoft.com/office/drawing/2014/main" val="3580157287"/>
                    </a:ext>
                  </a:extLst>
                </a:gridCol>
                <a:gridCol w="917175">
                  <a:extLst>
                    <a:ext uri="{9D8B030D-6E8A-4147-A177-3AD203B41FA5}">
                      <a16:colId xmlns:a16="http://schemas.microsoft.com/office/drawing/2014/main" val="4048330651"/>
                    </a:ext>
                  </a:extLst>
                </a:gridCol>
                <a:gridCol w="805537">
                  <a:extLst>
                    <a:ext uri="{9D8B030D-6E8A-4147-A177-3AD203B41FA5}">
                      <a16:colId xmlns:a16="http://schemas.microsoft.com/office/drawing/2014/main" val="2023502819"/>
                    </a:ext>
                  </a:extLst>
                </a:gridCol>
              </a:tblGrid>
              <a:tr h="26445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 biến</a:t>
                      </a:r>
                      <a:endParaRPr lang="en-US" err="1"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Kiểu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dữ liệu</a:t>
                      </a:r>
                      <a:endParaRPr lang="en-US" sz="1100" b="1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 trị </a:t>
                      </a:r>
                      <a:endParaRPr lang="en-US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độc nhất</a:t>
                      </a:r>
                      <a:endParaRPr lang="en-US" sz="1100" b="1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Phân phối</a:t>
                      </a:r>
                      <a:endParaRPr lang="en-US" sz="1100" b="1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dữ liệu khuyết thiếu</a:t>
                      </a:r>
                      <a:endParaRPr lang="en-US" sz="1100" b="1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% giá trị ngoại lai</a:t>
                      </a:r>
                      <a:endParaRPr lang="en-US" sz="1100" b="1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82278"/>
                  </a:ext>
                </a:extLst>
              </a:tr>
              <a:tr h="264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p50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max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58119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income</a:t>
                      </a: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0,10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0,30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0,60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0,80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0,90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15163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name_email_similarity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998687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0,21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0,49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0,75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5435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prev_address_months_count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399,00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76,2%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832884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payment_type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object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07268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customer_age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1842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days_since_request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988853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76,58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9,1%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494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intended_balcon_amount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994836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-15,74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-1,18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-0,83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-0,07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112,70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24,7%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98021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credit_risk_score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545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-177,00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130,00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388,00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0,7%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320307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session_length_in_minutes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float64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994951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-1,00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3,15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5,25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9,37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85,57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0,2%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7,4%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17925"/>
                  </a:ext>
                </a:extLst>
              </a:tr>
              <a:tr h="202419"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has_other_cards</a:t>
                      </a:r>
                      <a:endParaRPr lang="en-US" sz="1100" b="0" err="1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Arial"/>
                        </a:rPr>
                        <a:t>int64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0,00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VN" sz="1100" b="0">
                          <a:effectLst/>
                          <a:latin typeface="Arial"/>
                        </a:rPr>
                        <a:t>1,00</a:t>
                      </a: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900">
                        <a:effectLst/>
                        <a:latin typeface="Arial"/>
                      </a:endParaRPr>
                    </a:p>
                  </a:txBody>
                  <a:tcPr marL="30608" marR="30608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7262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1D6B115-C35D-6BFA-9CA4-38948ECB414B}"/>
              </a:ext>
            </a:extLst>
          </p:cNvPr>
          <p:cNvGrpSpPr/>
          <p:nvPr/>
        </p:nvGrpSpPr>
        <p:grpSpPr>
          <a:xfrm>
            <a:off x="576528" y="0"/>
            <a:ext cx="2984182" cy="2819400"/>
            <a:chOff x="432528" y="-54000"/>
            <a:chExt cx="2984182" cy="2819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337AF0-2EEC-88EB-9562-F3461A42C9B8}"/>
                </a:ext>
              </a:extLst>
            </p:cNvPr>
            <p:cNvSpPr/>
            <p:nvPr/>
          </p:nvSpPr>
          <p:spPr>
            <a:xfrm>
              <a:off x="432528" y="-54000"/>
              <a:ext cx="2836015" cy="2819400"/>
            </a:xfrm>
            <a:prstGeom prst="rect">
              <a:avLst/>
            </a:prstGeom>
            <a:solidFill>
              <a:srgbClr val="D519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5" name="Text Placeholder 14">
              <a:extLst>
                <a:ext uri="{FF2B5EF4-FFF2-40B4-BE49-F238E27FC236}">
                  <a16:creationId xmlns:a16="http://schemas.microsoft.com/office/drawing/2014/main" id="{B821407E-2D05-1230-A170-1C567C3C4D91}"/>
                </a:ext>
              </a:extLst>
            </p:cNvPr>
            <p:cNvSpPr txBox="1">
              <a:spLocks/>
            </p:cNvSpPr>
            <p:nvPr/>
          </p:nvSpPr>
          <p:spPr>
            <a:xfrm>
              <a:off x="576528" y="224126"/>
              <a:ext cx="2840182" cy="23711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3037" indent="-343037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32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247" indent="-285864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457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840" indent="-228691" algn="l" defTabSz="457383" rtl="0" eaLnBrk="1" latinLnBrk="0" hangingPunct="1">
                <a:spcBef>
                  <a:spcPct val="20000"/>
                </a:spcBef>
                <a:buFont typeface="Arial"/>
                <a:buChar char="–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8223" indent="-228691" algn="l" defTabSz="457383" rtl="0" eaLnBrk="1" latinLnBrk="0" hangingPunct="1">
                <a:spcBef>
                  <a:spcPct val="20000"/>
                </a:spcBef>
                <a:buFont typeface="Arial"/>
                <a:buChar char="»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5606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989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372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754" indent="-228691" algn="l" defTabSz="457383" rtl="0" eaLnBrk="1" latinLnBrk="0" hangingPunct="1">
                <a:spcBef>
                  <a:spcPct val="20000"/>
                </a:spcBef>
                <a:buFont typeface="Arial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 fontAlgn="auto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Khảo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sát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chất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kern="1200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lượng</a:t>
              </a:r>
              <a:r>
                <a:rPr lang="en-US" sz="2800" b="1" kern="1200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dữ</a:t>
              </a:r>
              <a:r>
                <a:rPr lang="en-US" sz="2800" b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 </a:t>
              </a:r>
              <a:r>
                <a:rPr lang="en-US" sz="2800" b="1" err="1">
                  <a:solidFill>
                    <a:schemeClr val="bg1"/>
                  </a:solidFill>
                  <a:latin typeface="Arial"/>
                  <a:ea typeface="Lato"/>
                  <a:cs typeface="Lato"/>
                </a:rPr>
                <a:t>liệu</a:t>
              </a:r>
              <a:endParaRPr lang="en-US" sz="2800" b="1" kern="1200">
                <a:solidFill>
                  <a:schemeClr val="bg1"/>
                </a:solidFill>
                <a:latin typeface="Arial"/>
                <a:ea typeface="Lato"/>
                <a:cs typeface="Lato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8C34A7-583D-2399-304B-E76AE3C8DBCF}"/>
              </a:ext>
            </a:extLst>
          </p:cNvPr>
          <p:cNvSpPr txBox="1"/>
          <p:nvPr/>
        </p:nvSpPr>
        <p:spPr>
          <a:xfrm>
            <a:off x="6677011" y="5374790"/>
            <a:ext cx="2443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200" i="1" dirty="0">
                <a:latin typeface="Arial" panose="020B0604020202020204" pitchFamily="34" charset="0"/>
                <a:cs typeface="Arial" panose="020B0604020202020204" pitchFamily="34" charset="0"/>
              </a:rPr>
              <a:t>Bảng khảo sát chất lượng dữ liệu</a:t>
            </a:r>
          </a:p>
        </p:txBody>
      </p:sp>
    </p:spTree>
    <p:extLst>
      <p:ext uri="{BB962C8B-B14F-4D97-AF65-F5344CB8AC3E}">
        <p14:creationId xmlns:p14="http://schemas.microsoft.com/office/powerpoint/2010/main" val="24719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16123</TotalTime>
  <Words>1310</Words>
  <Application>Microsoft Macintosh PowerPoint</Application>
  <PresentationFormat>Widescreen</PresentationFormat>
  <Paragraphs>263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Lato</vt:lpstr>
      <vt:lpstr>Open Sans</vt:lpstr>
      <vt:lpstr>Open Sans Semibold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Tung Son</cp:lastModifiedBy>
  <cp:revision>1113</cp:revision>
  <dcterms:created xsi:type="dcterms:W3CDTF">2015-02-03T13:50:57Z</dcterms:created>
  <dcterms:modified xsi:type="dcterms:W3CDTF">2023-10-27T03:41:38Z</dcterms:modified>
</cp:coreProperties>
</file>